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1" r:id="rId2"/>
    <p:sldId id="284" r:id="rId3"/>
    <p:sldId id="304" r:id="rId4"/>
    <p:sldId id="305" r:id="rId5"/>
    <p:sldId id="301" r:id="rId6"/>
    <p:sldId id="281" r:id="rId7"/>
    <p:sldId id="276" r:id="rId8"/>
    <p:sldId id="277" r:id="rId9"/>
    <p:sldId id="299" r:id="rId10"/>
    <p:sldId id="273" r:id="rId11"/>
    <p:sldId id="274" r:id="rId12"/>
    <p:sldId id="275" r:id="rId13"/>
    <p:sldId id="309" r:id="rId14"/>
    <p:sldId id="295" r:id="rId15"/>
    <p:sldId id="306" r:id="rId16"/>
    <p:sldId id="310" r:id="rId17"/>
    <p:sldId id="279" r:id="rId18"/>
    <p:sldId id="307" r:id="rId19"/>
    <p:sldId id="311" r:id="rId20"/>
    <p:sldId id="291" r:id="rId21"/>
    <p:sldId id="312" r:id="rId22"/>
    <p:sldId id="294" r:id="rId23"/>
    <p:sldId id="296" r:id="rId24"/>
    <p:sldId id="297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gik\Desktop\Impac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gik\Desktop\Impa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Sheet1!$A$45:$A$48</c:f>
              <c:strCache>
                <c:ptCount val="4"/>
                <c:pt idx="0">
                  <c:v>Нет ответа</c:v>
                </c:pt>
                <c:pt idx="1">
                  <c:v>Не очень важна</c:v>
                </c:pt>
                <c:pt idx="2">
                  <c:v>Важна</c:v>
                </c:pt>
                <c:pt idx="3">
                  <c:v>Очень важна</c:v>
                </c:pt>
              </c:strCache>
            </c:strRef>
          </c:cat>
          <c:val>
            <c:numRef>
              <c:f>Sheet1!$B$45:$B$48</c:f>
              <c:numCache>
                <c:formatCode>0%</c:formatCode>
                <c:ptCount val="4"/>
                <c:pt idx="0">
                  <c:v>8.0000000000000016E-2</c:v>
                </c:pt>
                <c:pt idx="1">
                  <c:v>1.0000000000000002E-2</c:v>
                </c:pt>
                <c:pt idx="2">
                  <c:v>0.35000000000000003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58080"/>
        <c:axId val="110219648"/>
      </c:barChart>
      <c:catAx>
        <c:axId val="361580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110219648"/>
        <c:crosses val="autoZero"/>
        <c:auto val="1"/>
        <c:lblAlgn val="ctr"/>
        <c:lblOffset val="100"/>
        <c:noMultiLvlLbl val="0"/>
      </c:catAx>
      <c:valAx>
        <c:axId val="1102196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615808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Sheet1!$A$56:$A$59</c:f>
              <c:strCache>
                <c:ptCount val="4"/>
                <c:pt idx="0">
                  <c:v>Нет ответа</c:v>
                </c:pt>
                <c:pt idx="1">
                  <c:v>Заменена другой программой</c:v>
                </c:pt>
                <c:pt idx="2">
                  <c:v>Закрыта</c:v>
                </c:pt>
                <c:pt idx="3">
                  <c:v>Продолжена</c:v>
                </c:pt>
              </c:strCache>
            </c:strRef>
          </c:cat>
          <c:val>
            <c:numRef>
              <c:f>Sheet1!$B$56:$B$59</c:f>
              <c:numCache>
                <c:formatCode>0%</c:formatCode>
                <c:ptCount val="4"/>
                <c:pt idx="0">
                  <c:v>4.0000000000000008E-2</c:v>
                </c:pt>
                <c:pt idx="1">
                  <c:v>6.0000000000000005E-2</c:v>
                </c:pt>
                <c:pt idx="2">
                  <c:v>1.0000000000000002E-2</c:v>
                </c:pt>
                <c:pt idx="3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52800"/>
        <c:axId val="110254336"/>
      </c:barChart>
      <c:catAx>
        <c:axId val="110252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110254336"/>
        <c:crosses val="autoZero"/>
        <c:auto val="1"/>
        <c:lblAlgn val="ctr"/>
        <c:lblOffset val="100"/>
        <c:noMultiLvlLbl val="0"/>
      </c:catAx>
      <c:valAx>
        <c:axId val="110254336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one"/>
        <c:crossAx val="110252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CA9D0-BC42-DF45-BE25-2218DEDB1282}" type="doc">
      <dgm:prSet loTypeId="urn:microsoft.com/office/officeart/2005/8/layout/vList4#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D7BFA1-33F8-E44F-8FDE-E3106994BDD4}">
      <dgm:prSet custT="1"/>
      <dgm:spPr/>
      <dgm:t>
        <a:bodyPr/>
        <a:lstStyle/>
        <a:p>
          <a:pPr rtl="0"/>
          <a:r>
            <a:rPr lang="ru-RU" sz="2600" dirty="0" smtClean="0"/>
            <a:t>Ставропольский край (с 2007 г.) </a:t>
          </a:r>
          <a:endParaRPr lang="ru-RU" sz="2600" dirty="0"/>
        </a:p>
      </dgm:t>
    </dgm:pt>
    <dgm:pt modelId="{4B36B617-9A2D-4F49-95B3-557D40DE6BC7}" type="parTrans" cxnId="{8EBC42B4-B449-5F48-9B8C-4DB2BD39524F}">
      <dgm:prSet/>
      <dgm:spPr/>
      <dgm:t>
        <a:bodyPr/>
        <a:lstStyle/>
        <a:p>
          <a:endParaRPr lang="ru-RU" sz="2600"/>
        </a:p>
      </dgm:t>
    </dgm:pt>
    <dgm:pt modelId="{0297ECD5-9BED-AA44-A4D1-83CB63A1222C}" type="sibTrans" cxnId="{8EBC42B4-B449-5F48-9B8C-4DB2BD39524F}">
      <dgm:prSet/>
      <dgm:spPr/>
      <dgm:t>
        <a:bodyPr/>
        <a:lstStyle/>
        <a:p>
          <a:endParaRPr lang="ru-RU" sz="2600"/>
        </a:p>
      </dgm:t>
    </dgm:pt>
    <dgm:pt modelId="{1B2BE523-6EB4-DA42-863A-DA03CB9C0FAE}">
      <dgm:prSet custT="1"/>
      <dgm:spPr/>
      <dgm:t>
        <a:bodyPr/>
        <a:lstStyle/>
        <a:p>
          <a:pPr rtl="0"/>
          <a:r>
            <a:rPr lang="ru-RU" sz="2600" dirty="0" smtClean="0"/>
            <a:t>Кировская область (с 2009 г.)</a:t>
          </a:r>
          <a:endParaRPr lang="ru-RU" sz="2600" dirty="0"/>
        </a:p>
      </dgm:t>
    </dgm:pt>
    <dgm:pt modelId="{CF4AC5F4-106A-FC42-89DF-BDCDF41076A7}" type="parTrans" cxnId="{EFFEE74C-5EB9-7D4C-AE5E-5B153000D661}">
      <dgm:prSet/>
      <dgm:spPr/>
      <dgm:t>
        <a:bodyPr/>
        <a:lstStyle/>
        <a:p>
          <a:endParaRPr lang="ru-RU" sz="2600"/>
        </a:p>
      </dgm:t>
    </dgm:pt>
    <dgm:pt modelId="{7DC16797-3CC8-7849-B708-1CCD4B2232A5}" type="sibTrans" cxnId="{EFFEE74C-5EB9-7D4C-AE5E-5B153000D661}">
      <dgm:prSet/>
      <dgm:spPr/>
      <dgm:t>
        <a:bodyPr/>
        <a:lstStyle/>
        <a:p>
          <a:endParaRPr lang="ru-RU" sz="2600"/>
        </a:p>
      </dgm:t>
    </dgm:pt>
    <dgm:pt modelId="{3A0C4B7B-CE78-3441-AADF-ABB619853628}">
      <dgm:prSet custT="1"/>
      <dgm:spPr/>
      <dgm:t>
        <a:bodyPr/>
        <a:lstStyle/>
        <a:p>
          <a:pPr rtl="0"/>
          <a:r>
            <a:rPr lang="ru-RU" sz="2600" dirty="0" smtClean="0"/>
            <a:t>Тверская область (2012 г.) </a:t>
          </a:r>
          <a:endParaRPr lang="ru-RU" sz="2600" dirty="0"/>
        </a:p>
      </dgm:t>
    </dgm:pt>
    <dgm:pt modelId="{ADC4563C-0454-D74C-85FE-B65499360174}" type="parTrans" cxnId="{362D0476-E93A-1549-BC31-FC17C57D7476}">
      <dgm:prSet/>
      <dgm:spPr/>
      <dgm:t>
        <a:bodyPr/>
        <a:lstStyle/>
        <a:p>
          <a:endParaRPr lang="ru-RU" sz="2600"/>
        </a:p>
      </dgm:t>
    </dgm:pt>
    <dgm:pt modelId="{E7DC47A7-1D97-084E-BCE5-6872DE9C4428}" type="sibTrans" cxnId="{362D0476-E93A-1549-BC31-FC17C57D7476}">
      <dgm:prSet/>
      <dgm:spPr/>
      <dgm:t>
        <a:bodyPr/>
        <a:lstStyle/>
        <a:p>
          <a:endParaRPr lang="ru-RU" sz="2600"/>
        </a:p>
      </dgm:t>
    </dgm:pt>
    <dgm:pt modelId="{E5C229E8-AA58-9F4D-B4D6-3B87A29E7B47}">
      <dgm:prSet custT="1"/>
      <dgm:spPr/>
      <dgm:t>
        <a:bodyPr/>
        <a:lstStyle/>
        <a:p>
          <a:pPr rtl="0"/>
          <a:r>
            <a:rPr lang="ru-RU" sz="2600" dirty="0" smtClean="0"/>
            <a:t>Нижегородская область (с 2013 г.)  </a:t>
          </a:r>
          <a:endParaRPr lang="ru-RU" sz="2600" dirty="0"/>
        </a:p>
      </dgm:t>
    </dgm:pt>
    <dgm:pt modelId="{00002C10-4382-C14D-B811-2FD8D6F4F47B}" type="parTrans" cxnId="{4046E5A8-3F11-704A-B9ED-981ECC71EBA8}">
      <dgm:prSet/>
      <dgm:spPr/>
      <dgm:t>
        <a:bodyPr/>
        <a:lstStyle/>
        <a:p>
          <a:endParaRPr lang="ru-RU" sz="2600"/>
        </a:p>
      </dgm:t>
    </dgm:pt>
    <dgm:pt modelId="{FA349B90-CF14-8742-AF7F-6A5F64D592F5}" type="sibTrans" cxnId="{4046E5A8-3F11-704A-B9ED-981ECC71EBA8}">
      <dgm:prSet/>
      <dgm:spPr/>
      <dgm:t>
        <a:bodyPr/>
        <a:lstStyle/>
        <a:p>
          <a:endParaRPr lang="ru-RU" sz="2600"/>
        </a:p>
      </dgm:t>
    </dgm:pt>
    <dgm:pt modelId="{E84740AE-346A-4C47-83ED-C746455CB9F6}">
      <dgm:prSet custT="1"/>
      <dgm:spPr/>
      <dgm:t>
        <a:bodyPr/>
        <a:lstStyle/>
        <a:p>
          <a:pPr rtl="0"/>
          <a:r>
            <a:rPr lang="ru-RU" sz="2600" dirty="0" smtClean="0"/>
            <a:t>Республика Башкортостан и ряд других регионов в стадии переговоров</a:t>
          </a:r>
          <a:endParaRPr lang="ru-RU" sz="2600" dirty="0"/>
        </a:p>
      </dgm:t>
    </dgm:pt>
    <dgm:pt modelId="{954203EF-AF53-FE4F-980E-5DB96E3B6491}" type="parTrans" cxnId="{779A93F8-38E1-D145-A617-6F87277B5276}">
      <dgm:prSet/>
      <dgm:spPr/>
      <dgm:t>
        <a:bodyPr/>
        <a:lstStyle/>
        <a:p>
          <a:endParaRPr lang="ru-RU" sz="2600"/>
        </a:p>
      </dgm:t>
    </dgm:pt>
    <dgm:pt modelId="{84AA942E-20AB-714B-8F2F-EB3773CA715F}" type="sibTrans" cxnId="{779A93F8-38E1-D145-A617-6F87277B5276}">
      <dgm:prSet/>
      <dgm:spPr/>
      <dgm:t>
        <a:bodyPr/>
        <a:lstStyle/>
        <a:p>
          <a:endParaRPr lang="ru-RU" sz="2600"/>
        </a:p>
      </dgm:t>
    </dgm:pt>
    <dgm:pt modelId="{2705F48E-6C6F-4F4D-B325-C72741E7EDFF}">
      <dgm:prSet custT="1"/>
      <dgm:spPr/>
      <dgm:t>
        <a:bodyPr/>
        <a:lstStyle/>
        <a:p>
          <a:pPr rtl="0"/>
          <a:r>
            <a:rPr lang="ru-RU" sz="2600" dirty="0" smtClean="0"/>
            <a:t>Хабаровский край (с 2013 г.)</a:t>
          </a:r>
          <a:endParaRPr lang="ru-RU" sz="2600" dirty="0"/>
        </a:p>
      </dgm:t>
    </dgm:pt>
    <dgm:pt modelId="{BD64AA9C-9594-4936-A50F-9DD16B3544BC}" type="parTrans" cxnId="{01848F2C-FAE4-4927-91DE-43D4A32E68FF}">
      <dgm:prSet/>
      <dgm:spPr/>
      <dgm:t>
        <a:bodyPr/>
        <a:lstStyle/>
        <a:p>
          <a:endParaRPr lang="en-US" sz="2600"/>
        </a:p>
      </dgm:t>
    </dgm:pt>
    <dgm:pt modelId="{6C6E7F52-B963-4E1C-BF9A-E0379CE10E4C}" type="sibTrans" cxnId="{01848F2C-FAE4-4927-91DE-43D4A32E68FF}">
      <dgm:prSet/>
      <dgm:spPr/>
      <dgm:t>
        <a:bodyPr/>
        <a:lstStyle/>
        <a:p>
          <a:endParaRPr lang="en-US" sz="2600"/>
        </a:p>
      </dgm:t>
    </dgm:pt>
    <dgm:pt modelId="{40E0C45D-EBCE-F14F-810B-DF7B3B088060}" type="pres">
      <dgm:prSet presAssocID="{56CCA9D0-BC42-DF45-BE25-2218DEDB12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1ABDD-D51A-1745-965A-83B711BBD86B}" type="pres">
      <dgm:prSet presAssocID="{84D7BFA1-33F8-E44F-8FDE-E3106994BDD4}" presName="comp" presStyleCnt="0"/>
      <dgm:spPr/>
    </dgm:pt>
    <dgm:pt modelId="{BCC2EA32-26B4-3143-B5E8-4A9D9620391D}" type="pres">
      <dgm:prSet presAssocID="{84D7BFA1-33F8-E44F-8FDE-E3106994BDD4}" presName="box" presStyleLbl="node1" presStyleIdx="0" presStyleCnt="6"/>
      <dgm:spPr/>
      <dgm:t>
        <a:bodyPr/>
        <a:lstStyle/>
        <a:p>
          <a:endParaRPr lang="en-US"/>
        </a:p>
      </dgm:t>
    </dgm:pt>
    <dgm:pt modelId="{4DFE86DF-1942-374F-90B0-DE06A5B37675}" type="pres">
      <dgm:prSet presAssocID="{84D7BFA1-33F8-E44F-8FDE-E3106994BDD4}" presName="img" presStyleLbl="fgImgPlace1" presStyleIdx="0" presStyleCnt="6" custScaleX="67562"/>
      <dgm:spPr/>
    </dgm:pt>
    <dgm:pt modelId="{D0FA2A8B-7EF5-5E42-B778-D6667B5B84B6}" type="pres">
      <dgm:prSet presAssocID="{84D7BFA1-33F8-E44F-8FDE-E3106994BDD4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F164F-7A1B-5446-9A75-E648050808C3}" type="pres">
      <dgm:prSet presAssocID="{0297ECD5-9BED-AA44-A4D1-83CB63A1222C}" presName="spacer" presStyleCnt="0"/>
      <dgm:spPr/>
    </dgm:pt>
    <dgm:pt modelId="{71063E22-F374-2D4E-B83D-D1E66C3B9687}" type="pres">
      <dgm:prSet presAssocID="{1B2BE523-6EB4-DA42-863A-DA03CB9C0FAE}" presName="comp" presStyleCnt="0"/>
      <dgm:spPr/>
    </dgm:pt>
    <dgm:pt modelId="{7A6ACD79-EC0C-A24B-81AC-E9F9DB8F6518}" type="pres">
      <dgm:prSet presAssocID="{1B2BE523-6EB4-DA42-863A-DA03CB9C0FAE}" presName="box" presStyleLbl="node1" presStyleIdx="1" presStyleCnt="6" custLinFactNeighborY="0"/>
      <dgm:spPr/>
      <dgm:t>
        <a:bodyPr/>
        <a:lstStyle/>
        <a:p>
          <a:endParaRPr lang="en-US"/>
        </a:p>
      </dgm:t>
    </dgm:pt>
    <dgm:pt modelId="{D721757C-9F51-234F-AE8B-D5B5043CD5C6}" type="pres">
      <dgm:prSet presAssocID="{1B2BE523-6EB4-DA42-863A-DA03CB9C0FAE}" presName="img" presStyleLbl="fgImgPlace1" presStyleIdx="1" presStyleCnt="6" custScaleX="67562"/>
      <dgm:spPr/>
    </dgm:pt>
    <dgm:pt modelId="{9A79B167-94DE-FB40-8DD2-8B4F419E56BA}" type="pres">
      <dgm:prSet presAssocID="{1B2BE523-6EB4-DA42-863A-DA03CB9C0FAE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941C9-9963-DB43-B896-9D064B85BAED}" type="pres">
      <dgm:prSet presAssocID="{7DC16797-3CC8-7849-B708-1CCD4B2232A5}" presName="spacer" presStyleCnt="0"/>
      <dgm:spPr/>
    </dgm:pt>
    <dgm:pt modelId="{71E178F8-8100-C547-9CD2-631539D8BE99}" type="pres">
      <dgm:prSet presAssocID="{3A0C4B7B-CE78-3441-AADF-ABB619853628}" presName="comp" presStyleCnt="0"/>
      <dgm:spPr/>
    </dgm:pt>
    <dgm:pt modelId="{24DE8E47-BFD0-E84C-95D7-572DC15AF8A8}" type="pres">
      <dgm:prSet presAssocID="{3A0C4B7B-CE78-3441-AADF-ABB619853628}" presName="box" presStyleLbl="node1" presStyleIdx="2" presStyleCnt="6"/>
      <dgm:spPr/>
      <dgm:t>
        <a:bodyPr/>
        <a:lstStyle/>
        <a:p>
          <a:endParaRPr lang="ru-RU"/>
        </a:p>
      </dgm:t>
    </dgm:pt>
    <dgm:pt modelId="{9A3E0864-2523-A143-B550-393A58DB3307}" type="pres">
      <dgm:prSet presAssocID="{3A0C4B7B-CE78-3441-AADF-ABB619853628}" presName="img" presStyleLbl="fgImgPlace1" presStyleIdx="2" presStyleCnt="6" custScaleX="67562"/>
      <dgm:spPr/>
    </dgm:pt>
    <dgm:pt modelId="{7CC8F2FA-E9F8-9240-9B9B-D3AA555F9A43}" type="pres">
      <dgm:prSet presAssocID="{3A0C4B7B-CE78-3441-AADF-ABB619853628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0144F-4A28-FF47-8AAB-FD2833171B6F}" type="pres">
      <dgm:prSet presAssocID="{E7DC47A7-1D97-084E-BCE5-6872DE9C4428}" presName="spacer" presStyleCnt="0"/>
      <dgm:spPr/>
    </dgm:pt>
    <dgm:pt modelId="{A968B053-6EBC-FC47-BA04-D88B14B8A7B1}" type="pres">
      <dgm:prSet presAssocID="{E5C229E8-AA58-9F4D-B4D6-3B87A29E7B47}" presName="comp" presStyleCnt="0"/>
      <dgm:spPr/>
    </dgm:pt>
    <dgm:pt modelId="{CFA54431-10B0-A54C-819E-21DC9F3D57F5}" type="pres">
      <dgm:prSet presAssocID="{E5C229E8-AA58-9F4D-B4D6-3B87A29E7B47}" presName="box" presStyleLbl="node1" presStyleIdx="3" presStyleCnt="6"/>
      <dgm:spPr/>
      <dgm:t>
        <a:bodyPr/>
        <a:lstStyle/>
        <a:p>
          <a:endParaRPr lang="en-US"/>
        </a:p>
      </dgm:t>
    </dgm:pt>
    <dgm:pt modelId="{A39E4023-7323-8D44-B4C5-14A9B45E0723}" type="pres">
      <dgm:prSet presAssocID="{E5C229E8-AA58-9F4D-B4D6-3B87A29E7B47}" presName="img" presStyleLbl="fgImgPlace1" presStyleIdx="3" presStyleCnt="6" custScaleX="65884"/>
      <dgm:spPr/>
    </dgm:pt>
    <dgm:pt modelId="{CDB3EBB0-0AA6-8443-BF3F-AFB63EB97FBB}" type="pres">
      <dgm:prSet presAssocID="{E5C229E8-AA58-9F4D-B4D6-3B87A29E7B47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E88E5-190C-C44D-B95E-86738E594D12}" type="pres">
      <dgm:prSet presAssocID="{FA349B90-CF14-8742-AF7F-6A5F64D592F5}" presName="spacer" presStyleCnt="0"/>
      <dgm:spPr/>
    </dgm:pt>
    <dgm:pt modelId="{4BDC6965-BC2F-4C4C-917F-702DD74648D8}" type="pres">
      <dgm:prSet presAssocID="{2705F48E-6C6F-4F4D-B325-C72741E7EDFF}" presName="comp" presStyleCnt="0"/>
      <dgm:spPr/>
    </dgm:pt>
    <dgm:pt modelId="{A16B9E04-9D2D-417E-9E06-202159C2CF01}" type="pres">
      <dgm:prSet presAssocID="{2705F48E-6C6F-4F4D-B325-C72741E7EDFF}" presName="box" presStyleLbl="node1" presStyleIdx="4" presStyleCnt="6"/>
      <dgm:spPr/>
      <dgm:t>
        <a:bodyPr/>
        <a:lstStyle/>
        <a:p>
          <a:endParaRPr lang="en-US"/>
        </a:p>
      </dgm:t>
    </dgm:pt>
    <dgm:pt modelId="{2505008D-AC77-4FD5-82A9-2D67AB4FC137}" type="pres">
      <dgm:prSet presAssocID="{2705F48E-6C6F-4F4D-B325-C72741E7EDFF}" presName="img" presStyleLbl="fgImgPlace1" presStyleIdx="4" presStyleCnt="6" custScaleX="63696"/>
      <dgm:spPr/>
      <dgm:t>
        <a:bodyPr/>
        <a:lstStyle/>
        <a:p>
          <a:endParaRPr lang="en-US"/>
        </a:p>
      </dgm:t>
    </dgm:pt>
    <dgm:pt modelId="{96DF2E8C-4D2C-4221-80AF-DB92563AD701}" type="pres">
      <dgm:prSet presAssocID="{2705F48E-6C6F-4F4D-B325-C72741E7EDFF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AAE5E-A686-4B03-B465-DEA2E5F5417C}" type="pres">
      <dgm:prSet presAssocID="{6C6E7F52-B963-4E1C-BF9A-E0379CE10E4C}" presName="spacer" presStyleCnt="0"/>
      <dgm:spPr/>
    </dgm:pt>
    <dgm:pt modelId="{C9B44FFA-B759-2E4E-A235-6E54105EF510}" type="pres">
      <dgm:prSet presAssocID="{E84740AE-346A-4C47-83ED-C746455CB9F6}" presName="comp" presStyleCnt="0"/>
      <dgm:spPr/>
    </dgm:pt>
    <dgm:pt modelId="{B39E9224-2231-7B44-92AC-A5B36D7685E9}" type="pres">
      <dgm:prSet presAssocID="{E84740AE-346A-4C47-83ED-C746455CB9F6}" presName="box" presStyleLbl="node1" presStyleIdx="5" presStyleCnt="6"/>
      <dgm:spPr/>
      <dgm:t>
        <a:bodyPr/>
        <a:lstStyle/>
        <a:p>
          <a:endParaRPr lang="en-US"/>
        </a:p>
      </dgm:t>
    </dgm:pt>
    <dgm:pt modelId="{FDFE6914-DB98-A049-8601-72352CD0EDA1}" type="pres">
      <dgm:prSet presAssocID="{E84740AE-346A-4C47-83ED-C746455CB9F6}" presName="img" presStyleLbl="fgImgPlace1" presStyleIdx="5" presStyleCnt="6" custScaleX="65026"/>
      <dgm:spPr/>
    </dgm:pt>
    <dgm:pt modelId="{40BF4F31-D0F1-F94A-834F-166309397CA8}" type="pres">
      <dgm:prSet presAssocID="{E84740AE-346A-4C47-83ED-C746455CB9F6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2D0476-E93A-1549-BC31-FC17C57D7476}" srcId="{56CCA9D0-BC42-DF45-BE25-2218DEDB1282}" destId="{3A0C4B7B-CE78-3441-AADF-ABB619853628}" srcOrd="2" destOrd="0" parTransId="{ADC4563C-0454-D74C-85FE-B65499360174}" sibTransId="{E7DC47A7-1D97-084E-BCE5-6872DE9C4428}"/>
    <dgm:cxn modelId="{A2118718-ECF5-48E1-960A-9AAF5E6BD558}" type="presOf" srcId="{1B2BE523-6EB4-DA42-863A-DA03CB9C0FAE}" destId="{7A6ACD79-EC0C-A24B-81AC-E9F9DB8F6518}" srcOrd="0" destOrd="0" presId="urn:microsoft.com/office/officeart/2005/8/layout/vList4#1"/>
    <dgm:cxn modelId="{19E1E9E1-EC74-4DD1-8CE1-D25C3EEB0826}" type="presOf" srcId="{56CCA9D0-BC42-DF45-BE25-2218DEDB1282}" destId="{40E0C45D-EBCE-F14F-810B-DF7B3B088060}" srcOrd="0" destOrd="0" presId="urn:microsoft.com/office/officeart/2005/8/layout/vList4#1"/>
    <dgm:cxn modelId="{779A93F8-38E1-D145-A617-6F87277B5276}" srcId="{56CCA9D0-BC42-DF45-BE25-2218DEDB1282}" destId="{E84740AE-346A-4C47-83ED-C746455CB9F6}" srcOrd="5" destOrd="0" parTransId="{954203EF-AF53-FE4F-980E-5DB96E3B6491}" sibTransId="{84AA942E-20AB-714B-8F2F-EB3773CA715F}"/>
    <dgm:cxn modelId="{4046E5A8-3F11-704A-B9ED-981ECC71EBA8}" srcId="{56CCA9D0-BC42-DF45-BE25-2218DEDB1282}" destId="{E5C229E8-AA58-9F4D-B4D6-3B87A29E7B47}" srcOrd="3" destOrd="0" parTransId="{00002C10-4382-C14D-B811-2FD8D6F4F47B}" sibTransId="{FA349B90-CF14-8742-AF7F-6A5F64D592F5}"/>
    <dgm:cxn modelId="{D13A0D19-298D-4C51-B89E-04A138A8C018}" type="presOf" srcId="{E84740AE-346A-4C47-83ED-C746455CB9F6}" destId="{40BF4F31-D0F1-F94A-834F-166309397CA8}" srcOrd="1" destOrd="0" presId="urn:microsoft.com/office/officeart/2005/8/layout/vList4#1"/>
    <dgm:cxn modelId="{8EBC42B4-B449-5F48-9B8C-4DB2BD39524F}" srcId="{56CCA9D0-BC42-DF45-BE25-2218DEDB1282}" destId="{84D7BFA1-33F8-E44F-8FDE-E3106994BDD4}" srcOrd="0" destOrd="0" parTransId="{4B36B617-9A2D-4F49-95B3-557D40DE6BC7}" sibTransId="{0297ECD5-9BED-AA44-A4D1-83CB63A1222C}"/>
    <dgm:cxn modelId="{C8800B49-CE39-4E19-AC35-0F7038696AB7}" type="presOf" srcId="{2705F48E-6C6F-4F4D-B325-C72741E7EDFF}" destId="{A16B9E04-9D2D-417E-9E06-202159C2CF01}" srcOrd="0" destOrd="0" presId="urn:microsoft.com/office/officeart/2005/8/layout/vList4#1"/>
    <dgm:cxn modelId="{6641AD32-9014-4C75-B191-E1F4E7E2761F}" type="presOf" srcId="{2705F48E-6C6F-4F4D-B325-C72741E7EDFF}" destId="{96DF2E8C-4D2C-4221-80AF-DB92563AD701}" srcOrd="1" destOrd="0" presId="urn:microsoft.com/office/officeart/2005/8/layout/vList4#1"/>
    <dgm:cxn modelId="{01848F2C-FAE4-4927-91DE-43D4A32E68FF}" srcId="{56CCA9D0-BC42-DF45-BE25-2218DEDB1282}" destId="{2705F48E-6C6F-4F4D-B325-C72741E7EDFF}" srcOrd="4" destOrd="0" parTransId="{BD64AA9C-9594-4936-A50F-9DD16B3544BC}" sibTransId="{6C6E7F52-B963-4E1C-BF9A-E0379CE10E4C}"/>
    <dgm:cxn modelId="{37C4C16D-9F81-4C60-A0CF-6F01A9E93B19}" type="presOf" srcId="{3A0C4B7B-CE78-3441-AADF-ABB619853628}" destId="{24DE8E47-BFD0-E84C-95D7-572DC15AF8A8}" srcOrd="0" destOrd="0" presId="urn:microsoft.com/office/officeart/2005/8/layout/vList4#1"/>
    <dgm:cxn modelId="{5AC6C7E6-8CAA-4BC9-A6F6-2680045DDFD8}" type="presOf" srcId="{E84740AE-346A-4C47-83ED-C746455CB9F6}" destId="{B39E9224-2231-7B44-92AC-A5B36D7685E9}" srcOrd="0" destOrd="0" presId="urn:microsoft.com/office/officeart/2005/8/layout/vList4#1"/>
    <dgm:cxn modelId="{93A49B36-78CF-4632-96B4-C43C71C2A0D1}" type="presOf" srcId="{3A0C4B7B-CE78-3441-AADF-ABB619853628}" destId="{7CC8F2FA-E9F8-9240-9B9B-D3AA555F9A43}" srcOrd="1" destOrd="0" presId="urn:microsoft.com/office/officeart/2005/8/layout/vList4#1"/>
    <dgm:cxn modelId="{055631A5-1AFA-4DBD-B36B-12F6D45D013E}" type="presOf" srcId="{1B2BE523-6EB4-DA42-863A-DA03CB9C0FAE}" destId="{9A79B167-94DE-FB40-8DD2-8B4F419E56BA}" srcOrd="1" destOrd="0" presId="urn:microsoft.com/office/officeart/2005/8/layout/vList4#1"/>
    <dgm:cxn modelId="{CB322258-BBA8-45A5-BDFC-17B72EB7A302}" type="presOf" srcId="{84D7BFA1-33F8-E44F-8FDE-E3106994BDD4}" destId="{D0FA2A8B-7EF5-5E42-B778-D6667B5B84B6}" srcOrd="1" destOrd="0" presId="urn:microsoft.com/office/officeart/2005/8/layout/vList4#1"/>
    <dgm:cxn modelId="{FEE2DEE9-2EEF-4FE2-A097-F101307CE778}" type="presOf" srcId="{84D7BFA1-33F8-E44F-8FDE-E3106994BDD4}" destId="{BCC2EA32-26B4-3143-B5E8-4A9D9620391D}" srcOrd="0" destOrd="0" presId="urn:microsoft.com/office/officeart/2005/8/layout/vList4#1"/>
    <dgm:cxn modelId="{31E7ABB2-4A07-410E-8AD9-F75CD2F73069}" type="presOf" srcId="{E5C229E8-AA58-9F4D-B4D6-3B87A29E7B47}" destId="{CFA54431-10B0-A54C-819E-21DC9F3D57F5}" srcOrd="0" destOrd="0" presId="urn:microsoft.com/office/officeart/2005/8/layout/vList4#1"/>
    <dgm:cxn modelId="{EFFEE74C-5EB9-7D4C-AE5E-5B153000D661}" srcId="{56CCA9D0-BC42-DF45-BE25-2218DEDB1282}" destId="{1B2BE523-6EB4-DA42-863A-DA03CB9C0FAE}" srcOrd="1" destOrd="0" parTransId="{CF4AC5F4-106A-FC42-89DF-BDCDF41076A7}" sibTransId="{7DC16797-3CC8-7849-B708-1CCD4B2232A5}"/>
    <dgm:cxn modelId="{2777F45C-7D2B-475F-A0F2-EF55A0AA37A2}" type="presOf" srcId="{E5C229E8-AA58-9F4D-B4D6-3B87A29E7B47}" destId="{CDB3EBB0-0AA6-8443-BF3F-AFB63EB97FBB}" srcOrd="1" destOrd="0" presId="urn:microsoft.com/office/officeart/2005/8/layout/vList4#1"/>
    <dgm:cxn modelId="{EB94717D-DF7B-4214-A43E-D5C8BDF4ED36}" type="presParOf" srcId="{40E0C45D-EBCE-F14F-810B-DF7B3B088060}" destId="{C171ABDD-D51A-1745-965A-83B711BBD86B}" srcOrd="0" destOrd="0" presId="urn:microsoft.com/office/officeart/2005/8/layout/vList4#1"/>
    <dgm:cxn modelId="{204AB6F2-2815-43CB-B226-9D8AB62E4E2B}" type="presParOf" srcId="{C171ABDD-D51A-1745-965A-83B711BBD86B}" destId="{BCC2EA32-26B4-3143-B5E8-4A9D9620391D}" srcOrd="0" destOrd="0" presId="urn:microsoft.com/office/officeart/2005/8/layout/vList4#1"/>
    <dgm:cxn modelId="{391B6F56-A4BE-48E9-A549-205E04E00F10}" type="presParOf" srcId="{C171ABDD-D51A-1745-965A-83B711BBD86B}" destId="{4DFE86DF-1942-374F-90B0-DE06A5B37675}" srcOrd="1" destOrd="0" presId="urn:microsoft.com/office/officeart/2005/8/layout/vList4#1"/>
    <dgm:cxn modelId="{E596C2FD-AC77-4A2D-9ABC-A21B3C7FCE64}" type="presParOf" srcId="{C171ABDD-D51A-1745-965A-83B711BBD86B}" destId="{D0FA2A8B-7EF5-5E42-B778-D6667B5B84B6}" srcOrd="2" destOrd="0" presId="urn:microsoft.com/office/officeart/2005/8/layout/vList4#1"/>
    <dgm:cxn modelId="{89FE3835-4614-4503-B88A-5B24084C6454}" type="presParOf" srcId="{40E0C45D-EBCE-F14F-810B-DF7B3B088060}" destId="{F25F164F-7A1B-5446-9A75-E648050808C3}" srcOrd="1" destOrd="0" presId="urn:microsoft.com/office/officeart/2005/8/layout/vList4#1"/>
    <dgm:cxn modelId="{72575C65-81B5-4DB8-AF4B-2DA93B6E9C42}" type="presParOf" srcId="{40E0C45D-EBCE-F14F-810B-DF7B3B088060}" destId="{71063E22-F374-2D4E-B83D-D1E66C3B9687}" srcOrd="2" destOrd="0" presId="urn:microsoft.com/office/officeart/2005/8/layout/vList4#1"/>
    <dgm:cxn modelId="{8A80D1F3-CE9A-4BA8-B7E5-401B5F27B719}" type="presParOf" srcId="{71063E22-F374-2D4E-B83D-D1E66C3B9687}" destId="{7A6ACD79-EC0C-A24B-81AC-E9F9DB8F6518}" srcOrd="0" destOrd="0" presId="urn:microsoft.com/office/officeart/2005/8/layout/vList4#1"/>
    <dgm:cxn modelId="{271502F3-0A45-46D6-A3ED-C758F8C4AD3D}" type="presParOf" srcId="{71063E22-F374-2D4E-B83D-D1E66C3B9687}" destId="{D721757C-9F51-234F-AE8B-D5B5043CD5C6}" srcOrd="1" destOrd="0" presId="urn:microsoft.com/office/officeart/2005/8/layout/vList4#1"/>
    <dgm:cxn modelId="{2287348D-A20F-464D-A2AE-14F60984C6EF}" type="presParOf" srcId="{71063E22-F374-2D4E-B83D-D1E66C3B9687}" destId="{9A79B167-94DE-FB40-8DD2-8B4F419E56BA}" srcOrd="2" destOrd="0" presId="urn:microsoft.com/office/officeart/2005/8/layout/vList4#1"/>
    <dgm:cxn modelId="{051434FC-65A9-4C2B-BD2E-1216520DA127}" type="presParOf" srcId="{40E0C45D-EBCE-F14F-810B-DF7B3B088060}" destId="{4D9941C9-9963-DB43-B896-9D064B85BAED}" srcOrd="3" destOrd="0" presId="urn:microsoft.com/office/officeart/2005/8/layout/vList4#1"/>
    <dgm:cxn modelId="{64650C9B-097F-41EA-A0FB-F6DF4B1DE4AA}" type="presParOf" srcId="{40E0C45D-EBCE-F14F-810B-DF7B3B088060}" destId="{71E178F8-8100-C547-9CD2-631539D8BE99}" srcOrd="4" destOrd="0" presId="urn:microsoft.com/office/officeart/2005/8/layout/vList4#1"/>
    <dgm:cxn modelId="{BD832DEA-521E-471A-825C-A92101F6981B}" type="presParOf" srcId="{71E178F8-8100-C547-9CD2-631539D8BE99}" destId="{24DE8E47-BFD0-E84C-95D7-572DC15AF8A8}" srcOrd="0" destOrd="0" presId="urn:microsoft.com/office/officeart/2005/8/layout/vList4#1"/>
    <dgm:cxn modelId="{EFE51DE4-5D6C-47CE-8591-20A49EC821C4}" type="presParOf" srcId="{71E178F8-8100-C547-9CD2-631539D8BE99}" destId="{9A3E0864-2523-A143-B550-393A58DB3307}" srcOrd="1" destOrd="0" presId="urn:microsoft.com/office/officeart/2005/8/layout/vList4#1"/>
    <dgm:cxn modelId="{465F1B57-1384-4A5E-8ED5-34675688B69D}" type="presParOf" srcId="{71E178F8-8100-C547-9CD2-631539D8BE99}" destId="{7CC8F2FA-E9F8-9240-9B9B-D3AA555F9A43}" srcOrd="2" destOrd="0" presId="urn:microsoft.com/office/officeart/2005/8/layout/vList4#1"/>
    <dgm:cxn modelId="{57248AAF-FA5B-496D-9063-967F13C64D26}" type="presParOf" srcId="{40E0C45D-EBCE-F14F-810B-DF7B3B088060}" destId="{8220144F-4A28-FF47-8AAB-FD2833171B6F}" srcOrd="5" destOrd="0" presId="urn:microsoft.com/office/officeart/2005/8/layout/vList4#1"/>
    <dgm:cxn modelId="{D1518013-8E01-4D2B-8533-EA4C833E5AC1}" type="presParOf" srcId="{40E0C45D-EBCE-F14F-810B-DF7B3B088060}" destId="{A968B053-6EBC-FC47-BA04-D88B14B8A7B1}" srcOrd="6" destOrd="0" presId="urn:microsoft.com/office/officeart/2005/8/layout/vList4#1"/>
    <dgm:cxn modelId="{01615B26-9424-4953-8BC2-74A33BFB9A03}" type="presParOf" srcId="{A968B053-6EBC-FC47-BA04-D88B14B8A7B1}" destId="{CFA54431-10B0-A54C-819E-21DC9F3D57F5}" srcOrd="0" destOrd="0" presId="urn:microsoft.com/office/officeart/2005/8/layout/vList4#1"/>
    <dgm:cxn modelId="{5DAC450D-E790-49AA-8E1B-C151FDEFA08D}" type="presParOf" srcId="{A968B053-6EBC-FC47-BA04-D88B14B8A7B1}" destId="{A39E4023-7323-8D44-B4C5-14A9B45E0723}" srcOrd="1" destOrd="0" presId="urn:microsoft.com/office/officeart/2005/8/layout/vList4#1"/>
    <dgm:cxn modelId="{587E4401-FC4B-4774-B50C-B59300421A99}" type="presParOf" srcId="{A968B053-6EBC-FC47-BA04-D88B14B8A7B1}" destId="{CDB3EBB0-0AA6-8443-BF3F-AFB63EB97FBB}" srcOrd="2" destOrd="0" presId="urn:microsoft.com/office/officeart/2005/8/layout/vList4#1"/>
    <dgm:cxn modelId="{AA971FA0-46E7-4519-980D-75D7DDC33401}" type="presParOf" srcId="{40E0C45D-EBCE-F14F-810B-DF7B3B088060}" destId="{418E88E5-190C-C44D-B95E-86738E594D12}" srcOrd="7" destOrd="0" presId="urn:microsoft.com/office/officeart/2005/8/layout/vList4#1"/>
    <dgm:cxn modelId="{3644AADD-9FDC-45DD-AB41-60A5C2366405}" type="presParOf" srcId="{40E0C45D-EBCE-F14F-810B-DF7B3B088060}" destId="{4BDC6965-BC2F-4C4C-917F-702DD74648D8}" srcOrd="8" destOrd="0" presId="urn:microsoft.com/office/officeart/2005/8/layout/vList4#1"/>
    <dgm:cxn modelId="{0E9707EE-6C78-4AF4-97B0-665AB36DA66C}" type="presParOf" srcId="{4BDC6965-BC2F-4C4C-917F-702DD74648D8}" destId="{A16B9E04-9D2D-417E-9E06-202159C2CF01}" srcOrd="0" destOrd="0" presId="urn:microsoft.com/office/officeart/2005/8/layout/vList4#1"/>
    <dgm:cxn modelId="{69F61713-C3D6-468C-9497-2D190EECF58C}" type="presParOf" srcId="{4BDC6965-BC2F-4C4C-917F-702DD74648D8}" destId="{2505008D-AC77-4FD5-82A9-2D67AB4FC137}" srcOrd="1" destOrd="0" presId="urn:microsoft.com/office/officeart/2005/8/layout/vList4#1"/>
    <dgm:cxn modelId="{F4E45CF1-BFBD-41B1-ACA3-C2A594D33B0C}" type="presParOf" srcId="{4BDC6965-BC2F-4C4C-917F-702DD74648D8}" destId="{96DF2E8C-4D2C-4221-80AF-DB92563AD701}" srcOrd="2" destOrd="0" presId="urn:microsoft.com/office/officeart/2005/8/layout/vList4#1"/>
    <dgm:cxn modelId="{FEDBEDAC-E2FE-4201-91E6-CC38DCEC09F7}" type="presParOf" srcId="{40E0C45D-EBCE-F14F-810B-DF7B3B088060}" destId="{92AAAE5E-A686-4B03-B465-DEA2E5F5417C}" srcOrd="9" destOrd="0" presId="urn:microsoft.com/office/officeart/2005/8/layout/vList4#1"/>
    <dgm:cxn modelId="{87A1B960-5D72-42E8-B8E5-F598A20C1D3E}" type="presParOf" srcId="{40E0C45D-EBCE-F14F-810B-DF7B3B088060}" destId="{C9B44FFA-B759-2E4E-A235-6E54105EF510}" srcOrd="10" destOrd="0" presId="urn:microsoft.com/office/officeart/2005/8/layout/vList4#1"/>
    <dgm:cxn modelId="{1A3E5E00-82EB-4374-AB10-4D3736CAF403}" type="presParOf" srcId="{C9B44FFA-B759-2E4E-A235-6E54105EF510}" destId="{B39E9224-2231-7B44-92AC-A5B36D7685E9}" srcOrd="0" destOrd="0" presId="urn:microsoft.com/office/officeart/2005/8/layout/vList4#1"/>
    <dgm:cxn modelId="{D19BFCF3-2C50-43C5-A57F-B1AA65F2DA7C}" type="presParOf" srcId="{C9B44FFA-B759-2E4E-A235-6E54105EF510}" destId="{FDFE6914-DB98-A049-8601-72352CD0EDA1}" srcOrd="1" destOrd="0" presId="urn:microsoft.com/office/officeart/2005/8/layout/vList4#1"/>
    <dgm:cxn modelId="{F74A2123-5238-4F05-B50E-7F9245D129EF}" type="presParOf" srcId="{C9B44FFA-B759-2E4E-A235-6E54105EF510}" destId="{40BF4F31-D0F1-F94A-834F-166309397CA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2EA32-26B4-3143-B5E8-4A9D9620391D}">
      <dsp:nvSpPr>
        <dsp:cNvPr id="0" name=""/>
        <dsp:cNvSpPr/>
      </dsp:nvSpPr>
      <dsp:spPr>
        <a:xfrm>
          <a:off x="0" y="0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Ставропольский край (с 2007 г.) </a:t>
          </a:r>
          <a:endParaRPr lang="ru-RU" sz="2600" kern="1200" dirty="0"/>
        </a:p>
      </dsp:txBody>
      <dsp:txXfrm>
        <a:off x="1537951" y="0"/>
        <a:ext cx="5808465" cy="686677"/>
      </dsp:txXfrm>
    </dsp:sp>
    <dsp:sp modelId="{4DFE86DF-1942-374F-90B0-DE06A5B37675}">
      <dsp:nvSpPr>
        <dsp:cNvPr id="0" name=""/>
        <dsp:cNvSpPr/>
      </dsp:nvSpPr>
      <dsp:spPr>
        <a:xfrm>
          <a:off x="306970" y="68667"/>
          <a:ext cx="992677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6ACD79-EC0C-A24B-81AC-E9F9DB8F6518}">
      <dsp:nvSpPr>
        <dsp:cNvPr id="0" name=""/>
        <dsp:cNvSpPr/>
      </dsp:nvSpPr>
      <dsp:spPr>
        <a:xfrm>
          <a:off x="0" y="755345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Кировская область (с 2009 г.)</a:t>
          </a:r>
          <a:endParaRPr lang="ru-RU" sz="2600" kern="1200" dirty="0"/>
        </a:p>
      </dsp:txBody>
      <dsp:txXfrm>
        <a:off x="1537951" y="755345"/>
        <a:ext cx="5808465" cy="686677"/>
      </dsp:txXfrm>
    </dsp:sp>
    <dsp:sp modelId="{D721757C-9F51-234F-AE8B-D5B5043CD5C6}">
      <dsp:nvSpPr>
        <dsp:cNvPr id="0" name=""/>
        <dsp:cNvSpPr/>
      </dsp:nvSpPr>
      <dsp:spPr>
        <a:xfrm>
          <a:off x="306970" y="824013"/>
          <a:ext cx="992677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DE8E47-BFD0-E84C-95D7-572DC15AF8A8}">
      <dsp:nvSpPr>
        <dsp:cNvPr id="0" name=""/>
        <dsp:cNvSpPr/>
      </dsp:nvSpPr>
      <dsp:spPr>
        <a:xfrm>
          <a:off x="0" y="1510691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Тверская область (2012 г.) </a:t>
          </a:r>
          <a:endParaRPr lang="ru-RU" sz="2600" kern="1200" dirty="0"/>
        </a:p>
      </dsp:txBody>
      <dsp:txXfrm>
        <a:off x="1537951" y="1510691"/>
        <a:ext cx="5808465" cy="686677"/>
      </dsp:txXfrm>
    </dsp:sp>
    <dsp:sp modelId="{9A3E0864-2523-A143-B550-393A58DB3307}">
      <dsp:nvSpPr>
        <dsp:cNvPr id="0" name=""/>
        <dsp:cNvSpPr/>
      </dsp:nvSpPr>
      <dsp:spPr>
        <a:xfrm>
          <a:off x="306970" y="1579359"/>
          <a:ext cx="992677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A54431-10B0-A54C-819E-21DC9F3D57F5}">
      <dsp:nvSpPr>
        <dsp:cNvPr id="0" name=""/>
        <dsp:cNvSpPr/>
      </dsp:nvSpPr>
      <dsp:spPr>
        <a:xfrm>
          <a:off x="0" y="2266036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Нижегородская область (с 2013 г.)  </a:t>
          </a:r>
          <a:endParaRPr lang="ru-RU" sz="2600" kern="1200" dirty="0"/>
        </a:p>
      </dsp:txBody>
      <dsp:txXfrm>
        <a:off x="1537951" y="2266036"/>
        <a:ext cx="5808465" cy="686677"/>
      </dsp:txXfrm>
    </dsp:sp>
    <dsp:sp modelId="{A39E4023-7323-8D44-B4C5-14A9B45E0723}">
      <dsp:nvSpPr>
        <dsp:cNvPr id="0" name=""/>
        <dsp:cNvSpPr/>
      </dsp:nvSpPr>
      <dsp:spPr>
        <a:xfrm>
          <a:off x="319298" y="2334704"/>
          <a:ext cx="968022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6B9E04-9D2D-417E-9E06-202159C2CF01}">
      <dsp:nvSpPr>
        <dsp:cNvPr id="0" name=""/>
        <dsp:cNvSpPr/>
      </dsp:nvSpPr>
      <dsp:spPr>
        <a:xfrm>
          <a:off x="0" y="3021382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Хабаровский край (с 2013 г.)</a:t>
          </a:r>
          <a:endParaRPr lang="ru-RU" sz="2600" kern="1200" dirty="0"/>
        </a:p>
      </dsp:txBody>
      <dsp:txXfrm>
        <a:off x="1537951" y="3021382"/>
        <a:ext cx="5808465" cy="686677"/>
      </dsp:txXfrm>
    </dsp:sp>
    <dsp:sp modelId="{2505008D-AC77-4FD5-82A9-2D67AB4FC137}">
      <dsp:nvSpPr>
        <dsp:cNvPr id="0" name=""/>
        <dsp:cNvSpPr/>
      </dsp:nvSpPr>
      <dsp:spPr>
        <a:xfrm>
          <a:off x="335372" y="3090050"/>
          <a:ext cx="935874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9E9224-2231-7B44-92AC-A5B36D7685E9}">
      <dsp:nvSpPr>
        <dsp:cNvPr id="0" name=""/>
        <dsp:cNvSpPr/>
      </dsp:nvSpPr>
      <dsp:spPr>
        <a:xfrm>
          <a:off x="0" y="3776728"/>
          <a:ext cx="7346416" cy="686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Республика Башкортостан и ряд других регионов в стадии переговоров</a:t>
          </a:r>
          <a:endParaRPr lang="ru-RU" sz="2600" kern="1200" dirty="0"/>
        </a:p>
      </dsp:txBody>
      <dsp:txXfrm>
        <a:off x="1537951" y="3776728"/>
        <a:ext cx="5808465" cy="686677"/>
      </dsp:txXfrm>
    </dsp:sp>
    <dsp:sp modelId="{FDFE6914-DB98-A049-8601-72352CD0EDA1}">
      <dsp:nvSpPr>
        <dsp:cNvPr id="0" name=""/>
        <dsp:cNvSpPr/>
      </dsp:nvSpPr>
      <dsp:spPr>
        <a:xfrm>
          <a:off x="325601" y="3845395"/>
          <a:ext cx="955416" cy="54934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30BAA-474F-4726-AD08-4B978A3D571E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C2C05-211D-4F7A-82A3-B20708DA4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mtClean="0">
              <a:cs typeface="Arial" pitchFamily="34" charset="0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BC15C24-CCEB-428D-8FF1-DBCB0736733D}" type="slidenum">
              <a:rPr kumimoji="0" lang="ru-RU" sz="1200">
                <a:latin typeface="Calibri" pitchFamily="34" charset="0"/>
              </a:rPr>
              <a:pPr/>
              <a:t>2</a:t>
            </a:fld>
            <a:endParaRPr kumimoji="0"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mtClean="0">
              <a:cs typeface="Arial" pitchFamily="34" charset="0"/>
            </a:endParaRP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E5ADFE0-6805-42F7-A6B7-38F90BB9C9AF}" type="slidenum">
              <a:rPr kumimoji="0" lang="ru-RU" sz="1200">
                <a:latin typeface="Calibri" pitchFamily="34" charset="0"/>
              </a:rPr>
              <a:pPr/>
              <a:t>3</a:t>
            </a:fld>
            <a:endParaRPr kumimoji="0"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mtClean="0">
              <a:cs typeface="Arial" pitchFamily="34" charset="0"/>
            </a:endParaRP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E5ADFE0-6805-42F7-A6B7-38F90BB9C9AF}" type="slidenum">
              <a:rPr kumimoji="0" lang="ru-RU" sz="1200">
                <a:latin typeface="Calibri" pitchFamily="34" charset="0"/>
              </a:rPr>
              <a:pPr/>
              <a:t>4</a:t>
            </a:fld>
            <a:endParaRPr kumimoji="0"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2F3516-A112-4FB1-8FFF-FCCE8099CD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2F3516-A112-4FB1-8FFF-FCCE8099CD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28DF-2352-4802-BFA3-5AE8087BFD84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56A-17F0-44A2-AB26-261D816414AD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80D-01D0-470C-A651-BBA585768F07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98FC-A25E-4B25-B98A-D492EC782564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FA5E-DE84-4B1B-A560-29EE8D096C01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D75-AA11-470F-9B8B-77FEAAE123C3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9DBB-9525-40C7-86BB-D87057DD6AAE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87BA-1734-4B5F-99DA-2D7C8D799245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F209-1FFB-460B-827A-1A7CDDF679A7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5801-AF15-450B-8B52-096C116F9251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6A0B-AE64-4689-BF0A-9275896555AB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CCA8-3172-43A8-BFA6-40AA3B6E8967}" type="datetime1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40DF-B736-4C15-AA52-6BAD038A8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400800" cy="11840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</a:rPr>
              <a:t>г</a:t>
            </a:r>
            <a:r>
              <a:rPr lang="ru-RU" sz="2800" dirty="0" smtClean="0">
                <a:solidFill>
                  <a:schemeClr val="tx1"/>
                </a:solidFill>
              </a:rPr>
              <a:t>. Киров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6 ноября 2013 г.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3265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ВСЕМИРНЫЙ БАНК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ППМИ в регионах России.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Пути развития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81528" cy="7920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Территория реализации проекта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7624" y="1124744"/>
          <a:ext cx="7812360" cy="524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858"/>
                <a:gridCol w="2911606"/>
                <a:gridCol w="3635896"/>
              </a:tblGrid>
              <a:tr h="467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Годы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Ставропольский</a:t>
                      </a:r>
                      <a:r>
                        <a:rPr lang="ru-RU" sz="20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край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Кировская</a:t>
                      </a:r>
                      <a:r>
                        <a:rPr lang="ru-RU" sz="20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районах восточной зоны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- </a:t>
                      </a:r>
                      <a:endParaRPr lang="en-US" sz="20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191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поселение 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поселение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пилотных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Вся область</a:t>
                      </a: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поселения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389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в 2011г.)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Вся область</a:t>
                      </a: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en-US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поселения,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муниципальных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3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восточных районах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Вся область</a:t>
                      </a: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en-US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поселения,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39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муниципальных района</a:t>
                      </a:r>
                      <a:endParaRPr lang="en-US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городских округов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 </a:t>
                      </a:r>
                      <a:endParaRPr lang="en-US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стадии рассмотрения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Вся область</a:t>
                      </a:r>
                      <a:endParaRPr lang="en-US" sz="2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7632848" cy="9807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Территория реализации пилотных проектов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1" y="1124745"/>
          <a:ext cx="7632848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656184"/>
                <a:gridCol w="1686571"/>
                <a:gridCol w="1553790"/>
                <a:gridCol w="1728191"/>
              </a:tblGrid>
              <a:tr h="936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Год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Тверская область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Нижегород-ская область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Хабаров-ский край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Республика</a:t>
                      </a:r>
                      <a:r>
                        <a:rPr lang="ru-RU" sz="20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Башкортостан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4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 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пилотных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во всех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пилотных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 одном городском округе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1469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 </a:t>
                      </a:r>
                      <a:endParaRPr lang="en-US" sz="20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Вся область</a:t>
                      </a:r>
                      <a:r>
                        <a:rPr lang="en-US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350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стадии рассмотрения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пилотных поселений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пилотных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районах </a:t>
                      </a: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стадии рассмотрения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Параметры конкурсных заявок 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34296"/>
              </p:ext>
            </p:extLst>
          </p:nvPr>
        </p:nvGraphicFramePr>
        <p:xfrm>
          <a:off x="1043608" y="1124744"/>
          <a:ext cx="7884368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156176"/>
              </a:tblGrid>
              <a:tr h="852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Регион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5770" marR="674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Максимальное число заявок от муниципалитета и размер региональной субсидии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685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Ставрополь-ский 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край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1 заявка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до 2 млн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(до 3 млн) рублей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4257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Кировская область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</a:rPr>
                        <a:t>Поселения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– до 4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заявок (1*</a:t>
                      </a: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1,5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en-US" sz="20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  <a:cs typeface="Times New Roman"/>
                        </a:rPr>
                        <a:t>+ 3 * 0,5 млн руб.)</a:t>
                      </a:r>
                      <a:endParaRPr lang="en-US" sz="2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</a:rPr>
                        <a:t>Районы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– до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3 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заявок,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суммарно до 3 млн руб.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Times New Roman"/>
                        </a:rPr>
                        <a:t>Городские </a:t>
                      </a:r>
                      <a:r>
                        <a:rPr lang="ru-RU" sz="2000" b="1" dirty="0">
                          <a:latin typeface="+mj-lt"/>
                          <a:ea typeface="Times New Roman"/>
                        </a:rPr>
                        <a:t>округа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– неограниченное число заявок до 1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млн руб.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5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Тверская область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одна заявка до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0.7 млн</a:t>
                      </a:r>
                      <a:r>
                        <a:rPr lang="ru-RU" sz="2000" baseline="0" dirty="0" smtClean="0">
                          <a:latin typeface="+mj-lt"/>
                          <a:ea typeface="Times New Roman"/>
                        </a:rPr>
                        <a:t> (до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0,5 млн) 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рублей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5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Нижегород-ская </a:t>
                      </a: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область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до 4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заявок,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суммарно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до 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2 млн. рублей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5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Хабаровский край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неограниченное число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заявок, суммарно до 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2 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млн</a:t>
                      </a:r>
                      <a:r>
                        <a:rPr lang="ru-RU" sz="2000" baseline="0" dirty="0" smtClean="0">
                          <a:latin typeface="+mj-lt"/>
                          <a:ea typeface="Times New Roman"/>
                        </a:rPr>
                        <a:t> р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</a:rPr>
                        <a:t>уб.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7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Республика Башкортостан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обсуждается: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 до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2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заявок, суммарно до 2 млн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+mn-cs"/>
                        </a:rPr>
                        <a:t>уб. </a:t>
                      </a:r>
                    </a:p>
                    <a:p>
                      <a:pPr marL="0" marR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График реализации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6581"/>
              </p:ext>
            </p:extLst>
          </p:nvPr>
        </p:nvGraphicFramePr>
        <p:xfrm>
          <a:off x="107504" y="1700808"/>
          <a:ext cx="8928992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1360106"/>
                <a:gridCol w="1635936"/>
                <a:gridCol w="1635936"/>
                <a:gridCol w="1632718"/>
              </a:tblGrid>
              <a:tr h="7238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Основные этапы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Ставропольский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край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Кировская область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Тверская область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Нижегородская область (пилот)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Информационный семинар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Гибкие даты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Июль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-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Решение МО об участии в ППМИ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Июль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Ноябрь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Середина марта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Тренинги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Июль - август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Октябрь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Начало марта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Собрания населения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Август-октябрь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Ноябрь-январь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Апрель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Прием заявок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Ноябрь - декабрь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Февраль-март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Апрель-май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Заседание конкурсной комиссии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Февраль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Апрель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Конец мая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Соглашения с МО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Гибкие даты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Апрель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Май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Конец июня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Отбор подрядчиков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Гибкие даты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Май-июнь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Май-июнь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Июль-август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Выполнение работ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Гибкие даты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Июнь-ноябрь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Июнь-ноябрь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Август-ноябрь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276872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реализации ППМИ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11200" y="71438"/>
            <a:ext cx="8229600" cy="8372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alibri" charset="0"/>
              </a:rPr>
              <a:t>Результаты ППМИ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03648" y="1268760"/>
            <a:ext cx="7740352" cy="497845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Активизация населения – пример КО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Более 78 тыс. участников собраний в 2012 г. (ок. 17% взрослого населения)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Ок. 800 общих собраний населения в 2013г. 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Более 3 тыс. чел. активно работает в инициативных группах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Развитие социальной инфраструктуры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Более 1000 проектов только в КО и СК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Только в СК реализовано 100 проектов, связанных с ремонтом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реконструкцией ДК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КО  - ок. 280 проектов по водоснабжению и ок. 280 по ремонту дорог</a:t>
            </a:r>
          </a:p>
          <a:p>
            <a:pPr lvl="1"/>
            <a:endParaRPr lang="ru-RU" sz="2400" dirty="0" smtClean="0">
              <a:latin typeface="Calibri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libri" charset="0"/>
              </a:rPr>
              <a:t>Типология реализованных проектов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636106"/>
              </p:ext>
            </p:extLst>
          </p:nvPr>
        </p:nvGraphicFramePr>
        <p:xfrm>
          <a:off x="1043610" y="1094374"/>
          <a:ext cx="7848871" cy="536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0"/>
                <a:gridCol w="1440160"/>
                <a:gridCol w="1368152"/>
                <a:gridCol w="1236573"/>
                <a:gridCol w="1355716"/>
              </a:tblGrid>
              <a:tr h="69041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Тип</a:t>
                      </a:r>
                      <a:r>
                        <a:rPr lang="ru-RU" sz="2000" baseline="0" dirty="0" smtClean="0"/>
                        <a:t> проектов</a:t>
                      </a:r>
                      <a:endParaRPr lang="en-US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2007-2013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2010-2013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(пилот)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(пилот)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57685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/>
                        <a:t>Водоснабжение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391207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Дороги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42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Дома культуры</a:t>
                      </a:r>
                      <a:endParaRPr lang="en-US" sz="22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427916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Спорт  сооружения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726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Детские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площадки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36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Тротуары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2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Уличное</a:t>
                      </a:r>
                      <a:r>
                        <a:rPr lang="ru-RU" sz="2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освещение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Другое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11200" y="714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alibri" charset="0"/>
              </a:rPr>
              <a:t>Комплексное развитие села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03647" y="1628800"/>
            <a:ext cx="7488833" cy="50504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Село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Чуваши, Комаровское сельское поселение, КО: 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2011 г. – ремонт водопровода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2012 г. – детская площадка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2013 г. -  благоустройство пруда 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Родниковское, СК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2008г. – обустройство спортивного зала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2009г. – ремонт дома культуры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2012г. – обустройство спортивной и детской игровой площадок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2013г. – благоустройство площади перед  ДК</a:t>
            </a:r>
            <a:endParaRPr lang="en-US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lvl="1"/>
            <a:endParaRPr lang="ru-RU" sz="2400" b="1" dirty="0" smtClean="0">
              <a:solidFill>
                <a:srgbClr val="FF0000"/>
              </a:solidFill>
              <a:cs typeface="Arial" charset="0"/>
            </a:endParaRPr>
          </a:p>
          <a:p>
            <a:pPr lvl="1"/>
            <a:endParaRPr kumimoji="0" lang="en-US" sz="24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73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7768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322480"/>
              </p:ext>
            </p:extLst>
          </p:nvPr>
        </p:nvGraphicFramePr>
        <p:xfrm>
          <a:off x="1331640" y="1484784"/>
          <a:ext cx="7632849" cy="46085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96344"/>
                <a:gridCol w="1321159"/>
                <a:gridCol w="1068584"/>
                <a:gridCol w="1135371"/>
                <a:gridCol w="1011391"/>
              </a:tblGrid>
              <a:tr h="438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Источник финансирования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СК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КО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ТО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НО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Региональный бюджет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61,7 </a:t>
                      </a:r>
                      <a:r>
                        <a:rPr lang="ru-RU" sz="1800" kern="1200" dirty="0" smtClean="0"/>
                        <a:t/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84%)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299,3 </a:t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71%)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</a:t>
                      </a:r>
                      <a:r>
                        <a:rPr lang="ru-RU" sz="1800" kern="1200" dirty="0" smtClean="0"/>
                        <a:t>5</a:t>
                      </a:r>
                      <a:r>
                        <a:rPr lang="en-US" sz="1800" kern="1200" dirty="0" smtClean="0"/>
                        <a:t>,</a:t>
                      </a:r>
                      <a:r>
                        <a:rPr lang="ru-RU" sz="1800" kern="1200" dirty="0" smtClean="0"/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56%)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20,0 </a:t>
                      </a:r>
                      <a:r>
                        <a:rPr lang="en-US" sz="1800" kern="1200" dirty="0"/>
                        <a:t>(63%)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Местное </a:t>
                      </a:r>
                      <a:r>
                        <a:rPr lang="ru-RU" sz="1800" kern="1200" dirty="0" err="1" smtClean="0"/>
                        <a:t>софинансирование</a:t>
                      </a:r>
                      <a:r>
                        <a:rPr lang="ru-RU" sz="1800" kern="1200" dirty="0" smtClean="0"/>
                        <a:t>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в </a:t>
                      </a:r>
                      <a:r>
                        <a:rPr lang="ru-RU" sz="1800" kern="1200" dirty="0" err="1" smtClean="0"/>
                        <a:t>т.ч</a:t>
                      </a:r>
                      <a:r>
                        <a:rPr lang="ru-RU" sz="1800" kern="1200" dirty="0" smtClean="0"/>
                        <a:t>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11,3</a:t>
                      </a:r>
                      <a:br>
                        <a:rPr lang="ru-RU" sz="1800" kern="1200" dirty="0" smtClean="0"/>
                      </a:br>
                      <a:r>
                        <a:rPr lang="ru-RU" sz="1800" kern="1200" dirty="0" smtClean="0"/>
                        <a:t>(16%)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119,6</a:t>
                      </a:r>
                      <a:r>
                        <a:rPr lang="ru-RU" sz="1800" kern="1200" dirty="0"/>
                        <a:t/>
                      </a:r>
                      <a:br>
                        <a:rPr lang="ru-RU" sz="1800" kern="1200" dirty="0"/>
                      </a:br>
                      <a:r>
                        <a:rPr lang="ru-RU" sz="1800" kern="1200" dirty="0" smtClean="0"/>
                        <a:t>(29%)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19,2</a:t>
                      </a:r>
                      <a:br>
                        <a:rPr lang="ru-RU" sz="1800" kern="1200" dirty="0" smtClean="0"/>
                      </a:b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</a:rPr>
                        <a:t>(44%)</a:t>
                      </a:r>
                      <a:endParaRPr lang="en-US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11,9</a:t>
                      </a:r>
                      <a:r>
                        <a:rPr lang="ru-RU" sz="1800" kern="1200" dirty="0"/>
                        <a:t/>
                      </a:r>
                      <a:br>
                        <a:rPr lang="ru-RU" sz="1800" kern="1200" dirty="0"/>
                      </a:b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</a:rPr>
                        <a:t>(37%)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54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kern="1200" dirty="0" smtClean="0"/>
                        <a:t>Вклад </a:t>
                      </a:r>
                      <a:r>
                        <a:rPr lang="ru-RU" sz="1800" kern="1200" dirty="0"/>
                        <a:t>населения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1,</a:t>
                      </a:r>
                      <a:r>
                        <a:rPr lang="ru-RU" sz="1800" kern="1200" dirty="0" smtClean="0"/>
                        <a:t>3</a:t>
                      </a:r>
                      <a:r>
                        <a:rPr lang="en-US" sz="1800" kern="1200" dirty="0" smtClean="0"/>
                        <a:t> </a:t>
                      </a:r>
                      <a:endParaRPr lang="ru-RU" sz="1800" kern="12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(2%)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40,7 </a:t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ru-RU" sz="1800" kern="1200" dirty="0"/>
                        <a:t>10</a:t>
                      </a:r>
                      <a:r>
                        <a:rPr lang="en-US" sz="1800" kern="1200" dirty="0"/>
                        <a:t>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4</a:t>
                      </a:r>
                      <a:r>
                        <a:rPr lang="ru-RU" sz="1800" kern="1200" dirty="0" smtClean="0"/>
                        <a:t>,</a:t>
                      </a:r>
                      <a:r>
                        <a:rPr lang="en-US" sz="1800" kern="1200" dirty="0" smtClean="0"/>
                        <a:t>2</a:t>
                      </a:r>
                      <a:r>
                        <a:rPr lang="ru-RU" sz="1800" kern="1200" dirty="0" smtClean="0"/>
                        <a:t/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10%)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4,1 </a:t>
                      </a:r>
                      <a:r>
                        <a:rPr lang="ru-RU" sz="1800" kern="1200" dirty="0" smtClean="0"/>
                        <a:t/>
                      </a:r>
                      <a:br>
                        <a:rPr lang="ru-RU" sz="1800" kern="1200" dirty="0" smtClean="0"/>
                      </a:b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</a:rPr>
                        <a:t>13%)</a:t>
                      </a:r>
                      <a:endParaRPr lang="en-US" sz="18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54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kern="1200" dirty="0"/>
                        <a:t>Муниципальный бюджет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7,1 </a:t>
                      </a:r>
                      <a:endParaRPr lang="ru-RU" sz="1800" kern="12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10%)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51,9 </a:t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1</a:t>
                      </a:r>
                      <a:r>
                        <a:rPr lang="ru-RU" sz="1800" kern="1200" dirty="0"/>
                        <a:t>2</a:t>
                      </a:r>
                      <a:r>
                        <a:rPr lang="en-US" sz="1800" kern="1200" dirty="0"/>
                        <a:t>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13,2 </a:t>
                      </a:r>
                      <a:r>
                        <a:rPr lang="ru-RU" sz="1800" kern="1200" dirty="0" smtClean="0"/>
                        <a:t/>
                      </a:r>
                      <a:br>
                        <a:rPr lang="ru-RU" sz="1800" kern="1200" dirty="0" smtClean="0"/>
                      </a:b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</a:rPr>
                        <a:t>30%)</a:t>
                      </a:r>
                      <a:endParaRPr lang="en-US" sz="18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6,</a:t>
                      </a:r>
                      <a:r>
                        <a:rPr lang="ru-RU" sz="1800" kern="1200" dirty="0" smtClean="0"/>
                        <a:t>2</a:t>
                      </a:r>
                      <a:br>
                        <a:rPr lang="ru-RU" sz="1800" kern="1200" dirty="0" smtClean="0"/>
                      </a:b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</a:rPr>
                        <a:t>19%)</a:t>
                      </a:r>
                      <a:endParaRPr lang="en-US" sz="18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254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kern="1200" dirty="0"/>
                        <a:t>Другие источники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2,9</a:t>
                      </a:r>
                      <a:endParaRPr lang="ru-RU" sz="1800" kern="12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4%)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27,1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(</a:t>
                      </a:r>
                      <a:r>
                        <a:rPr lang="ru-RU" sz="1800" kern="1200" dirty="0"/>
                        <a:t>7</a:t>
                      </a:r>
                      <a:r>
                        <a:rPr lang="en-US" sz="1800" kern="1200" dirty="0"/>
                        <a:t>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1,7</a:t>
                      </a:r>
                      <a:r>
                        <a:rPr lang="en-US" sz="1800" kern="1200" dirty="0" smtClean="0"/>
                        <a:t> </a:t>
                      </a:r>
                      <a:endParaRPr lang="ru-RU" sz="1800" kern="12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4%)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1</a:t>
                      </a:r>
                      <a:r>
                        <a:rPr lang="ru-RU" sz="1800" kern="1200" dirty="0" smtClean="0"/>
                        <a:t>,6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ru-RU" sz="1800" kern="1200" dirty="0" smtClean="0"/>
                        <a:t/>
                      </a:r>
                      <a:br>
                        <a:rPr lang="ru-RU" sz="1800" kern="1200" dirty="0" smtClean="0"/>
                      </a:br>
                      <a:r>
                        <a:rPr lang="en-US" sz="1800" kern="1200" dirty="0" smtClean="0"/>
                        <a:t>(</a:t>
                      </a:r>
                      <a:r>
                        <a:rPr lang="en-US" sz="1800" kern="1200" dirty="0"/>
                        <a:t>5%)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/>
                        <a:t>Всего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73,0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418,9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44,2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31,9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9188" y="260648"/>
            <a:ext cx="8316416" cy="777875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latin typeface="Calibri" charset="0"/>
              </a:rPr>
              <a:t>Дополнительные источники финансирования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971550" y="152401"/>
            <a:ext cx="7993063" cy="8283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Что такое ППМИ?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7488832" cy="5544616"/>
          </a:xfrm>
        </p:spPr>
        <p:txBody>
          <a:bodyPr>
            <a:normAutofit/>
          </a:bodyPr>
          <a:lstStyle/>
          <a:p>
            <a:pPr marL="358775">
              <a:lnSpc>
                <a:spcPct val="90000"/>
              </a:lnSpc>
              <a:spcBef>
                <a:spcPts val="90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ППМИ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эффективно работающий механизм, позволяющий на основе отработанной технологии оперативно выявлять и решать наиболее острые социальные проблемы местного уровня – при широком участии населения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Подход 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финансовая, организационная и консультационная поддержка совместных инициатив населения и органов местного самоуправления, направленных на решение местных проблем 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Основные принципы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активное участие население,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софинансирование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прозрачность.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052736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/>
              <a:t>«Как изменилась </a:t>
            </a:r>
            <a:r>
              <a:rPr lang="ru-RU" sz="2200" b="1" dirty="0"/>
              <a:t>жизнь в Вашем поселении за последние 3 года</a:t>
            </a:r>
            <a:r>
              <a:rPr lang="ru-RU" sz="2200" b="1" dirty="0" smtClean="0"/>
              <a:t>?»</a:t>
            </a:r>
            <a:endParaRPr lang="ru-RU" sz="2200" b="1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790348"/>
              </p:ext>
            </p:extLst>
          </p:nvPr>
        </p:nvGraphicFramePr>
        <p:xfrm>
          <a:off x="1414264" y="1822177"/>
          <a:ext cx="7467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09"/>
                <a:gridCol w="2206336"/>
                <a:gridCol w="2376055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Участвовали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участвовали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Улучшилась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Без</a:t>
                      </a:r>
                      <a:r>
                        <a:rPr lang="ru-RU" sz="2000" baseline="0" dirty="0" smtClean="0"/>
                        <a:t> изменений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54%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Ухудшилась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192688" cy="69269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dirty="0" smtClean="0">
                <a:solidFill>
                  <a:srgbClr val="FF0000"/>
                </a:solidFill>
              </a:rPr>
              <a:t>Социально-политические эффекты ППМИ КО (2010-2013)</a:t>
            </a:r>
            <a:endParaRPr lang="en-US" dirty="0"/>
          </a:p>
        </p:txBody>
      </p:sp>
      <p:sp>
        <p:nvSpPr>
          <p:cNvPr id="12" name="Прямоугольник 6"/>
          <p:cNvSpPr/>
          <p:nvPr/>
        </p:nvSpPr>
        <p:spPr>
          <a:xfrm>
            <a:off x="1331640" y="36450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«Доверяете ли Вы... » (</a:t>
            </a:r>
            <a:r>
              <a:rPr lang="ru-RU" sz="2000" i="1" dirty="0" smtClean="0"/>
              <a:t>% от числа опрошенных)</a:t>
            </a:r>
            <a:endParaRPr lang="ru-RU" sz="2000" i="1" dirty="0"/>
          </a:p>
        </p:txBody>
      </p:sp>
      <p:graphicFrame>
        <p:nvGraphicFramePr>
          <p:cNvPr id="13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1403648" y="4149081"/>
          <a:ext cx="7344814" cy="2106918"/>
        </p:xfrm>
        <a:graphic>
          <a:graphicData uri="http://schemas.openxmlformats.org/drawingml/2006/table">
            <a:tbl>
              <a:tblPr/>
              <a:tblGrid>
                <a:gridCol w="3312368"/>
                <a:gridCol w="936104"/>
                <a:gridCol w="1080120"/>
                <a:gridCol w="914500"/>
                <a:gridCol w="1101722"/>
              </a:tblGrid>
              <a:tr h="318473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US" sz="2000" dirty="0">
                        <a:latin typeface="+mn-lt"/>
                      </a:endParaRPr>
                    </a:p>
                  </a:txBody>
                  <a:tcPr marL="48463" marR="48463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Да;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Скорее да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Нет;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Скорее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нет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</a:rPr>
                        <a:t>Участ.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участ.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</a:rPr>
                        <a:t>Участ.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участ.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59451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Губернатору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57%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61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Областным органам власти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47743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Главе администрации района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62%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3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Главе поселения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63" marR="48463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735381"/>
            <a:ext cx="748883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200" b="1" dirty="0" smtClean="0"/>
              <a:t>«</a:t>
            </a:r>
            <a:r>
              <a:rPr lang="ru-RU" sz="2200" b="1" dirty="0"/>
              <a:t>Кто и как должен решать проблемы поселения, чтобы </a:t>
            </a:r>
            <a:r>
              <a:rPr lang="ru-RU" sz="2200" b="1" dirty="0" smtClean="0"/>
              <a:t>они </a:t>
            </a:r>
            <a:r>
              <a:rPr lang="ru-RU" sz="2200" b="1" dirty="0"/>
              <a:t>решилась быстро и </a:t>
            </a:r>
            <a:r>
              <a:rPr lang="ru-RU" sz="2200" b="1" dirty="0" smtClean="0"/>
              <a:t>эффективно?»</a:t>
            </a:r>
            <a:endParaRPr lang="ru-RU" sz="2200" b="1" dirty="0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43399"/>
              </p:ext>
            </p:extLst>
          </p:nvPr>
        </p:nvGraphicFramePr>
        <p:xfrm>
          <a:off x="1447800" y="4495800"/>
          <a:ext cx="752432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238"/>
                <a:gridCol w="1939260"/>
                <a:gridCol w="2016830"/>
              </a:tblGrid>
              <a:tr h="36157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Участвовали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участвовали</a:t>
                      </a:r>
                      <a:endParaRPr lang="en-US" sz="2000" dirty="0"/>
                    </a:p>
                  </a:txBody>
                  <a:tcPr/>
                </a:tc>
              </a:tr>
              <a:tr h="639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Администрация, для того она и существует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23%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31%</a:t>
                      </a:r>
                      <a:endParaRPr lang="en-US" sz="2000" dirty="0"/>
                    </a:p>
                  </a:txBody>
                  <a:tcPr/>
                </a:tc>
              </a:tr>
              <a:tr h="639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Администрация,</a:t>
                      </a:r>
                      <a:r>
                        <a:rPr lang="ru-RU" sz="2000" baseline="0" dirty="0" smtClean="0"/>
                        <a:t> но с помощью населения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65%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192688" cy="69269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dirty="0" smtClean="0">
                <a:solidFill>
                  <a:srgbClr val="FF0000"/>
                </a:solidFill>
              </a:rPr>
              <a:t>Социально-политические эффекты ППМИ КО (2010-2013)</a:t>
            </a:r>
            <a:endParaRPr lang="en-US" dirty="0"/>
          </a:p>
        </p:txBody>
      </p:sp>
      <p:sp>
        <p:nvSpPr>
          <p:cNvPr id="14" name="Прямоугольник 5"/>
          <p:cNvSpPr/>
          <p:nvPr/>
        </p:nvSpPr>
        <p:spPr>
          <a:xfrm>
            <a:off x="1331640" y="980728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/>
              <a:t>«</a:t>
            </a:r>
            <a:r>
              <a:rPr lang="ru-RU" sz="2200" b="1" dirty="0"/>
              <a:t>Готовы ли Вы сделать вклад </a:t>
            </a:r>
            <a:r>
              <a:rPr lang="ru-RU" sz="2200" b="1" dirty="0" smtClean="0"/>
              <a:t>... в решение проблем </a:t>
            </a:r>
            <a:r>
              <a:rPr lang="ru-RU" sz="2200" b="1" dirty="0"/>
              <a:t>поселения</a:t>
            </a:r>
            <a:r>
              <a:rPr lang="ru-RU" sz="2200" b="1" dirty="0" smtClean="0"/>
              <a:t>?»</a:t>
            </a:r>
            <a:endParaRPr lang="ru-RU" sz="2200" i="1" dirty="0"/>
          </a:p>
        </p:txBody>
      </p:sp>
      <p:graphicFrame>
        <p:nvGraphicFramePr>
          <p:cNvPr id="1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668175"/>
              </p:ext>
            </p:extLst>
          </p:nvPr>
        </p:nvGraphicFramePr>
        <p:xfrm>
          <a:off x="1403648" y="1772816"/>
          <a:ext cx="741682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035"/>
                <a:gridCol w="1754517"/>
                <a:gridCol w="2153271"/>
              </a:tblGrid>
              <a:tr h="3925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Участвовали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участвовали</a:t>
                      </a:r>
                      <a:endParaRPr lang="en-US" sz="2000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61%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945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Да,</a:t>
                      </a:r>
                      <a:r>
                        <a:rPr lang="ru-RU" sz="2000" baseline="0" dirty="0" smtClean="0"/>
                        <a:t> если касается меня или моей семьи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7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840760" cy="93610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dirty="0" smtClean="0">
                <a:solidFill>
                  <a:srgbClr val="FF0000"/>
                </a:solidFill>
              </a:rPr>
              <a:t>Социально-политические эффекты ППМИ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644008" y="1628800"/>
          <a:ext cx="4110608" cy="197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4008" y="3789040"/>
          <a:ext cx="4042792" cy="233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8" y="177281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Насколько важна была проблема, решенная в рамках ППМИ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43651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ППМИ должна быть ...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alibri" charset="0"/>
              </a:rPr>
              <a:t>Почему ППМИ </a:t>
            </a:r>
            <a:r>
              <a:rPr lang="ru-RU" sz="3600" b="1" dirty="0" smtClean="0">
                <a:solidFill>
                  <a:srgbClr val="FF0000"/>
                </a:solidFill>
                <a:latin typeface="Calibri" charset="0"/>
              </a:rPr>
              <a:t>работает?</a:t>
            </a:r>
            <a:endParaRPr lang="en-US" sz="3600" b="1" dirty="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 – Дизайн Программы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96752"/>
            <a:ext cx="7488832" cy="518457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Технология ППМИ позволяет одновременно и эффективно работать со многими сотнями поселений и местных организаций, и вовлекать в эту работу практически все население региона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Встроенные в ППМИ инструменты хотя и апробированы во многих странах и регионах РФ, но заново прорабатываются и затачиваются для каждого нового региона. Дизайн ППМИ уточняется ежегодно – основываясь на приобретенном опыте и учете изменяющихся условий.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Команда Всемирного банка совместно с ответственным министерством осуществляет мониторинг реализации ППМИ и готовит соответствующие рекомендации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52400"/>
            <a:ext cx="7587952" cy="9445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 – Логика реализации ППМИ</a:t>
            </a:r>
            <a:endParaRPr lang="en-US" sz="32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052736"/>
            <a:ext cx="7632848" cy="4536504"/>
          </a:xfrm>
        </p:spPr>
        <p:txBody>
          <a:bodyPr>
            <a:normAutofit fontScale="62500" lnSpcReduction="20000"/>
          </a:bodyPr>
          <a:lstStyle/>
          <a:p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Решаются именно те проблемы, которые отбирает население; вся 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</a:rPr>
              <a:t>работа осуществляется </a:t>
            </a: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на поселенческом уровне</a:t>
            </a:r>
            <a:endParaRPr lang="ru-RU" sz="35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Решаются «мелкие» проблемы, которые не попадают в другие региональные и федеральные программы</a:t>
            </a:r>
          </a:p>
          <a:p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Результаты видны быстро</a:t>
            </a:r>
          </a:p>
          <a:p>
            <a:pPr lvl="1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от определения проблемы до ее решения проходит не более года</a:t>
            </a:r>
          </a:p>
          <a:p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Все процедуры объективны 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прозрачны, условия одинаковы для всех</a:t>
            </a:r>
          </a:p>
          <a:p>
            <a:pPr lvl="1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Проекты отбираются на конкурсной основе</a:t>
            </a:r>
          </a:p>
          <a:p>
            <a:pPr lvl="1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Критерии отбора формализованы и известны заранее</a:t>
            </a:r>
          </a:p>
          <a:p>
            <a:pPr lvl="1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</a:rPr>
              <a:t>Результаты отбора проектов доведены до участников и размещены в открытый доступ  </a:t>
            </a:r>
            <a:endParaRPr lang="ru-RU" sz="35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ru-RU" dirty="0" smtClean="0"/>
          </a:p>
          <a:p>
            <a:pPr lvl="1"/>
            <a:endParaRPr lang="ru-R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72000" y="5373216"/>
            <a:ext cx="45720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566124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Создается сильная мотивация для местных глав, местного бизнеса, населения участвовать и </a:t>
            </a:r>
            <a:r>
              <a:rPr lang="ru-RU" sz="2200" b="1" dirty="0" err="1" smtClean="0">
                <a:solidFill>
                  <a:srgbClr val="002060"/>
                </a:solidFill>
              </a:rPr>
              <a:t>софинансировать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 – СОПРОВОЖДЕНИЕ ПРОГРАММЫ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24744"/>
            <a:ext cx="7812360" cy="4572001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Обучение, инструктаж и непрерывное консультирование глав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инициативных групп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на всех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этапах при активном участии Всемирного банка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собрать и провести собрание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привлечь средства населения и спонсоров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подготовить техническую документацию и грамотно написать заявку 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провести отбор подрядчиков и т.д. </a:t>
            </a: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Мониторинг и контроль на всех этапах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Все собрания посещаются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консультантами Всемирного банка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 протоколируются</a:t>
            </a:r>
          </a:p>
          <a:p>
            <a:pPr lvl="1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Все объекты посещаются консультантами Всемирного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стадии реализации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644008" y="551723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587727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Подготовленность всех участников,  четкая проектная организация работ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FF0000"/>
                </a:solidFill>
                <a:cs typeface="Arial" pitchFamily="34" charset="0"/>
              </a:rPr>
              <a:t>Как ППМИ работает?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357313" y="1143000"/>
            <a:ext cx="7786687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kumimoji="0" lang="ru-RU" sz="2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Органы местного самоуправления совместно с активом населения проводят подготовительные мероприятия и общее собрание, на котором население </a:t>
            </a: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kumimoji="0" lang="ru-RU" sz="2400" dirty="0" smtClean="0">
                <a:solidFill>
                  <a:schemeClr val="tx2">
                    <a:lumMod val="75000"/>
                  </a:schemeClr>
                </a:solidFill>
              </a:rPr>
              <a:t>Определяет наиболее приоритетную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местную проблему</a:t>
            </a:r>
            <a:endParaRPr kumimoji="0"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Определяет уровень и формы своего участия в ее решении (включая со-финансирование)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</a:pPr>
            <a:r>
              <a:rPr kumimoji="0" lang="ru-RU" sz="2400" dirty="0" smtClean="0">
                <a:solidFill>
                  <a:schemeClr val="tx2">
                    <a:lumMod val="75000"/>
                  </a:schemeClr>
                </a:solidFill>
              </a:rPr>
              <a:t>Избирает инициативную группу по подготовке проекта, направленного на решение этой проблемы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kumimoji="0" lang="ru-RU" sz="26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Инициативная группа совместно с администрацией МО готовит конкурсную заявку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kumimoji="0" lang="ru-RU" sz="3600" b="1" dirty="0" smtClean="0">
                <a:solidFill>
                  <a:srgbClr val="FF0000"/>
                </a:solidFill>
                <a:cs typeface="Arial" pitchFamily="34" charset="0"/>
              </a:rPr>
              <a:t>Как ППМИ работает?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357313" y="1340768"/>
            <a:ext cx="7786687" cy="46805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Региональная конкурсная комиссия на основе заранее утвержденных критериев отбирает лучшие проекты</a:t>
            </a:r>
            <a:endParaRPr kumimoji="0" lang="ru-RU" sz="2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358775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Выигравшим проектам предоставляются субсидии из регионального бюджета на условии местного  софинансирования</a:t>
            </a:r>
          </a:p>
          <a:p>
            <a:pPr marL="358775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Муниципалитет заключает соглашение  с подрядчиком и выполняет проект</a:t>
            </a:r>
          </a:p>
          <a:p>
            <a:pPr marL="358775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На всех стадиях участникам ППМИ предоставляется организационная и консультационная и поддержка   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228600"/>
            <a:ext cx="7558087" cy="842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FF0000"/>
                </a:solidFill>
              </a:rPr>
              <a:t>ППМИ позволяет: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24744"/>
            <a:ext cx="7772400" cy="4849019"/>
          </a:xfrm>
        </p:spPr>
        <p:txBody>
          <a:bodyPr>
            <a:normAutofit fontScale="92500"/>
          </a:bodyPr>
          <a:lstStyle/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Выявлять и решать именно те проблемы, которые являются реальным приоритетом для населения; повышать качество жизни населения через развитие местной социальной инфраструктуры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Активизировать диалог населения и власти в процессе решения практических проблем; повышать уровень взаимного доверия населения и власти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Повышать эффективность использования бюджетных ресурсов; привлекать софинансирование из всех внебюджетных источников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Снижать иждивенческие настроения и вовлекать население в решение своих проблем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Создавать новые и сохранять старые рабочие места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7128792" cy="158417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Региональная специфика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реализации ППМИ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61879009"/>
              </p:ext>
            </p:extLst>
          </p:nvPr>
        </p:nvGraphicFramePr>
        <p:xfrm>
          <a:off x="1475656" y="980728"/>
          <a:ext cx="734641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5616" y="27715"/>
            <a:ext cx="7848872" cy="1025021"/>
          </a:xfrm>
        </p:spPr>
        <p:txBody>
          <a:bodyPr>
            <a:noAutofit/>
          </a:bodyPr>
          <a:lstStyle/>
          <a:p>
            <a:pPr eaLnBrk="1" hangingPunct="1"/>
            <a:r>
              <a:rPr lang="ru-RU" sz="3400" b="1" dirty="0">
                <a:solidFill>
                  <a:srgbClr val="FF0000"/>
                </a:solidFill>
              </a:rPr>
              <a:t>ППМИ в России: региональные проекты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517232"/>
            <a:ext cx="791405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ctr">
              <a:lnSpc>
                <a:spcPct val="90000"/>
              </a:lnSpc>
            </a:pPr>
            <a:r>
              <a:rPr lang="ru-RU" sz="2400" dirty="0" smtClean="0">
                <a:latin typeface="Calibri" charset="0"/>
              </a:rPr>
              <a:t>	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основу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ППМИ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положен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международный опыт Всемирного банка и опыт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Ставропольского края и Кировской области как пилотных регионов 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alibri" charset="0"/>
            </a:endParaRP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869160"/>
            <a:ext cx="792088" cy="493021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1052736"/>
            <a:ext cx="432048" cy="506307"/>
          </a:xfrm>
          <a:prstGeom prst="rect">
            <a:avLst/>
          </a:prstGeom>
        </p:spPr>
      </p:pic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7" y="1844824"/>
            <a:ext cx="390741" cy="504056"/>
          </a:xfrm>
          <a:prstGeom prst="rect">
            <a:avLst/>
          </a:prstGeom>
        </p:spPr>
      </p:pic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564904"/>
            <a:ext cx="432048" cy="542220"/>
          </a:xfrm>
          <a:prstGeom prst="rect">
            <a:avLst/>
          </a:prstGeom>
        </p:spPr>
      </p:pic>
      <p:pic>
        <p:nvPicPr>
          <p:cNvPr id="13" name="Изображение 1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3313203"/>
            <a:ext cx="792088" cy="528058"/>
          </a:xfrm>
          <a:prstGeom prst="rect">
            <a:avLst/>
          </a:prstGeom>
        </p:spPr>
      </p:pic>
      <p:pic>
        <p:nvPicPr>
          <p:cNvPr id="1026" name="Picture 2" descr="http://www.khabkrai.ru/user_images/g_hk_p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077072"/>
            <a:ext cx="584087" cy="57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1560" y="0"/>
            <a:ext cx="8604448" cy="9395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Фокус </a:t>
            </a:r>
            <a:r>
              <a:rPr lang="ru-RU" sz="2600" b="1" dirty="0" smtClean="0">
                <a:solidFill>
                  <a:srgbClr val="FF0000"/>
                </a:solidFill>
              </a:rPr>
              <a:t>ППМИ гибко настраивается на специфику региона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31640" y="1052736"/>
            <a:ext cx="763284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Ставропольский край – снижение социальной напряженности в депрессивных восточных территориях; высокое качество проектов</a:t>
            </a: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Кировская область  – участие населения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социальная эффективность;  доступность ресурсов ППМИ для всех групп населения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Нижегородская область – эффективность использования бюджетных средств, развитие местного самоуправления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Тверская область – мобилизация финансовых ресурсов, эффективность использования бюджетных средств</a:t>
            </a: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участие населения</a:t>
            </a:r>
          </a:p>
          <a:p>
            <a:endParaRPr lang="en-US" sz="2000" dirty="0"/>
          </a:p>
        </p:txBody>
      </p:sp>
      <p:pic>
        <p:nvPicPr>
          <p:cNvPr id="6" name="Содержимое 12" descr="Ямангой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4048" y="4365104"/>
            <a:ext cx="3034506" cy="2275284"/>
          </a:xfrm>
          <a:prstGeom prst="rect">
            <a:avLst/>
          </a:prstGeom>
        </p:spPr>
      </p:pic>
      <p:pic>
        <p:nvPicPr>
          <p:cNvPr id="7" name="Picture 5" descr="DSC00204_resized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1F1C15"/>
              </a:clrFrom>
              <a:clrTo>
                <a:srgbClr val="1F1C1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518780" cy="185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403648" y="5013176"/>
            <a:ext cx="10066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FF0000"/>
                </a:solidFill>
              </a:rPr>
              <a:t>До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804248" y="4509120"/>
            <a:ext cx="1152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После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365104"/>
            <a:ext cx="327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Родниковский сельсовет, СК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196752"/>
            <a:ext cx="7488832" cy="511256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СК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– Министерство экономического развития (с 2013 года Министерство финансов) 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КО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– Департамент социального развития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ТО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– Министерство финансов + Министерство по работе с территориальными образованиями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НО –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Министерство внутренней региональной и муниципальной политики 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ХК –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Министерство экономического развития + Агентство регионального развития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РБ –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Министерство экономического развития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53752"/>
            <a:ext cx="7795592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Ответственный исполнитель (ГРБС)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40DF-B736-4C15-AA52-6BAD038A8A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</TotalTime>
  <Words>1574</Words>
  <Application>Microsoft Office PowerPoint</Application>
  <PresentationFormat>On-screen Show (4:3)</PresentationFormat>
  <Paragraphs>399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ППМИ в регионах России.  Пути развития</vt:lpstr>
      <vt:lpstr>Что такое ППМИ?</vt:lpstr>
      <vt:lpstr>Как ППМИ работает?</vt:lpstr>
      <vt:lpstr>Как ППМИ работает?</vt:lpstr>
      <vt:lpstr>ППМИ позволяет:</vt:lpstr>
      <vt:lpstr>Региональная специфика в реализации ППМИ</vt:lpstr>
      <vt:lpstr>ППМИ в России: региональные проекты</vt:lpstr>
      <vt:lpstr>Фокус ППМИ гибко настраивается на специфику региона</vt:lpstr>
      <vt:lpstr>PowerPoint Presentation</vt:lpstr>
      <vt:lpstr>Территория реализации проекта</vt:lpstr>
      <vt:lpstr>Территория реализации пилотных проектов </vt:lpstr>
      <vt:lpstr>Параметры конкурсных заявок </vt:lpstr>
      <vt:lpstr>График реализации</vt:lpstr>
      <vt:lpstr>Результаты реализации ППМИ</vt:lpstr>
      <vt:lpstr>Результаты ППМИ</vt:lpstr>
      <vt:lpstr>Типология реализованных проектов</vt:lpstr>
      <vt:lpstr>Комплексное развитие села</vt:lpstr>
      <vt:lpstr>PowerPoint Presentation</vt:lpstr>
      <vt:lpstr>Дополнительные источники финансирования</vt:lpstr>
      <vt:lpstr>Социально-политические эффекты ППМИ КО (2010-2013)</vt:lpstr>
      <vt:lpstr>Социально-политические эффекты ППМИ КО (2010-2013)</vt:lpstr>
      <vt:lpstr>Социально-политические эффекты ППМИ</vt:lpstr>
      <vt:lpstr>Почему ППМИ работает?</vt:lpstr>
      <vt:lpstr>1 – Дизайн Программы</vt:lpstr>
      <vt:lpstr>2 – Логика реализации ППМИ</vt:lpstr>
      <vt:lpstr>3 – СОПРОВОЖДЕНИЕ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Gagik</dc:creator>
  <cp:lastModifiedBy>Anna Sukhova</cp:lastModifiedBy>
  <cp:revision>72</cp:revision>
  <dcterms:created xsi:type="dcterms:W3CDTF">2012-11-08T12:55:00Z</dcterms:created>
  <dcterms:modified xsi:type="dcterms:W3CDTF">2013-11-05T16:44:50Z</dcterms:modified>
</cp:coreProperties>
</file>